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61" r:id="rId3"/>
    <p:sldId id="257" r:id="rId4"/>
    <p:sldId id="259" r:id="rId5"/>
    <p:sldId id="260" r:id="rId6"/>
    <p:sldId id="266" r:id="rId7"/>
    <p:sldId id="262" r:id="rId8"/>
    <p:sldId id="267"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81690" autoAdjust="0"/>
  </p:normalViewPr>
  <p:slideViewPr>
    <p:cSldViewPr>
      <p:cViewPr varScale="1">
        <p:scale>
          <a:sx n="60" d="100"/>
          <a:sy n="60" d="100"/>
        </p:scale>
        <p:origin x="-642" y="-90"/>
      </p:cViewPr>
      <p:guideLst>
        <p:guide orient="horz" pos="2160"/>
        <p:guide pos="2880"/>
      </p:guideLst>
    </p:cSldViewPr>
  </p:slideViewPr>
  <p:outlineViewPr>
    <p:cViewPr>
      <p:scale>
        <a:sx n="33" d="100"/>
        <a:sy n="33" d="100"/>
      </p:scale>
      <p:origin x="48" y="9996"/>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290"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BA9A2C-F882-4F34-8BCD-4693C37190B5}" type="datetimeFigureOut">
              <a:rPr lang="en-US" smtClean="0"/>
              <a:pPr/>
              <a:t>3/11/2010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E6F1A1-30B1-4BCB-B9D1-72D0509186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ala.org/ala/mgrps/divs/aasl/aaslissues/toolkits/partnerlearning.cf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ala.org/ala/mgrps/divs/aasl/aaslissues/toolkits/keystudentachievement.cf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lmcsource.com/pages/power/2nd/power2.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lmcsource.com/pages/power/2nd/power2.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lmcsource.com/pages/power/2nd/power2.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ala.org/ala/mgrps/divs/aasl/aaslissues/toolkits/schoollibrarymedia.cf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lmcsource.com/pages/power/2nd/power2.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Good Evening,</a:t>
            </a:r>
            <a:r>
              <a:rPr lang="en-US" baseline="0" dirty="0" smtClean="0"/>
              <a:t> </a:t>
            </a:r>
            <a:r>
              <a:rPr lang="en-US" dirty="0" smtClean="0"/>
              <a:t>thank you for the opportunity to speak regarding our library media program. As library media specialists, we are committed to meeting the information needs of the entire school community and supporting teachers in the delivery of instruction. In order for students to meet with success, we must be able to provide both our children and teachers with resources that are current and specific to the areas of study. According to Scholastic’s School Libraries Work! Research, “School library programs influence learning outcomes and student achievement when…library media specialists are supported fiscally and programmatically by the educational community to achieve the mission of the school” (8).</a:t>
            </a:r>
          </a:p>
        </p:txBody>
      </p:sp>
      <p:sp>
        <p:nvSpPr>
          <p:cNvPr id="4" name="Slide Number Placeholder 3"/>
          <p:cNvSpPr>
            <a:spLocks noGrp="1"/>
          </p:cNvSpPr>
          <p:nvPr>
            <p:ph type="sldNum" sz="quarter" idx="10"/>
          </p:nvPr>
        </p:nvSpPr>
        <p:spPr/>
        <p:txBody>
          <a:bodyPr/>
          <a:lstStyle/>
          <a:p>
            <a:fld id="{4AE6F1A1-30B1-4BCB-B9D1-72D0509186A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mission of the School District of Haverford township is to educate and to inspire a community of life-long learners. To achieve this goal, the librarians firmly believe that the school’s library media center plays a key role in providing resources that  support students in their academic endeavors. To ensure that students are successful, effective learners, school libraries need to maintain a healthy budget that will enrich the curriculum, provide teachers, students, and parents with quality resources for all of their research needs, and encourage independent reading. The objective of this presentation is to  demonstrate the importance of these resources in supporting and enabling our students to be effective users of information.  Excellence in education is the shared responsibility of all members of the school  community and together we will work to ensure the academic success of our students.</a:t>
            </a:r>
          </a:p>
          <a:p>
            <a:endParaRPr lang="en-US" dirty="0" smtClean="0">
              <a:hlinkClick r:id="rId3"/>
            </a:endParaRPr>
          </a:p>
          <a:p>
            <a:r>
              <a:rPr lang="en-US" dirty="0" smtClean="0">
                <a:hlinkClick r:id="rId3"/>
              </a:rPr>
              <a:t>http</a:t>
            </a:r>
            <a:r>
              <a:rPr lang="en-US" dirty="0" smtClean="0">
                <a:hlinkClick r:id="rId3"/>
              </a:rPr>
              <a:t>://www.ala.org/ala/mgrps/divs/aasl/aaslissues/toolkits/partnerlearning.cfm</a:t>
            </a:r>
            <a:endParaRPr lang="en-US" dirty="0"/>
          </a:p>
        </p:txBody>
      </p:sp>
      <p:sp>
        <p:nvSpPr>
          <p:cNvPr id="4" name="Slide Number Placeholder 3"/>
          <p:cNvSpPr>
            <a:spLocks noGrp="1"/>
          </p:cNvSpPr>
          <p:nvPr>
            <p:ph type="sldNum" sz="quarter" idx="10"/>
          </p:nvPr>
        </p:nvSpPr>
        <p:spPr/>
        <p:txBody>
          <a:bodyPr/>
          <a:lstStyle/>
          <a:p>
            <a:fld id="{4AE6F1A1-30B1-4BCB-B9D1-72D0509186A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School Library Media Center is no longer just a place where students go to check out books once every week. It is an information-rich place where learning is encouraged by providing access to a wide variety of resources. Teachers and librarians work together on many levels to create learning experiences based on the curriculum and student interests. Research skills are taught through integrated lesson and students learn to find information, analyze, evaluate, interpret, and communicate information. These are essential skills that are necessary for academic achievement and successful adult careers. Student achievement is directly impacted by the quality of resources and staffing in the library media center. When funding allows for the latest resources, technology, and full-time, qualified library media specialists, academic achievement improves as a result.</a:t>
            </a:r>
          </a:p>
          <a:p>
            <a:endParaRPr lang="en-US" dirty="0" smtClean="0">
              <a:hlinkClick r:id="rId3"/>
            </a:endParaRPr>
          </a:p>
          <a:p>
            <a:r>
              <a:rPr lang="en-US" dirty="0" smtClean="0">
                <a:hlinkClick r:id="rId3"/>
              </a:rPr>
              <a:t>http</a:t>
            </a:r>
            <a:r>
              <a:rPr lang="en-US" dirty="0" smtClean="0">
                <a:hlinkClick r:id="rId3"/>
              </a:rPr>
              <a:t>://www.ala.org/ala/mgrps/divs/aasl/aaslissues/toolkits/keystudentachievement.cfm</a:t>
            </a:r>
            <a:endParaRPr lang="en-US" dirty="0"/>
          </a:p>
        </p:txBody>
      </p:sp>
      <p:sp>
        <p:nvSpPr>
          <p:cNvPr id="4" name="Slide Number Placeholder 3"/>
          <p:cNvSpPr>
            <a:spLocks noGrp="1"/>
          </p:cNvSpPr>
          <p:nvPr>
            <p:ph type="sldNum" sz="quarter" idx="10"/>
          </p:nvPr>
        </p:nvSpPr>
        <p:spPr/>
        <p:txBody>
          <a:bodyPr/>
          <a:lstStyle/>
          <a:p>
            <a:fld id="{4AE6F1A1-30B1-4BCB-B9D1-72D0509186A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Dr. Keith Curry Lance is the director of Library Research Service</a:t>
            </a:r>
            <a:r>
              <a:rPr lang="en-US" baseline="0" dirty="0" smtClean="0"/>
              <a:t> at</a:t>
            </a:r>
            <a:r>
              <a:rPr lang="en-US" dirty="0" smtClean="0"/>
              <a:t> Colorado</a:t>
            </a:r>
            <a:r>
              <a:rPr lang="en-US" baseline="0" dirty="0" smtClean="0"/>
              <a:t> State Library and the University of Denver. He </a:t>
            </a:r>
            <a:r>
              <a:rPr lang="en-US" dirty="0" smtClean="0"/>
              <a:t>conducted</a:t>
            </a:r>
            <a:r>
              <a:rPr lang="en-US" baseline="0" dirty="0" smtClean="0"/>
              <a:t> studies in hundreds of schools located in the states of Pennsylvania, Colorado, Iowan Texas, and New Mexico. He focused on determining the factors which affect student achievement in relation to the library media center. Several studies show the strong correlation between strong libraries and high test scores.</a:t>
            </a:r>
            <a:endParaRPr lang="en-US" dirty="0" smtClean="0"/>
          </a:p>
          <a:p>
            <a:endParaRPr lang="en-US" dirty="0" smtClean="0"/>
          </a:p>
          <a:p>
            <a:endParaRPr lang="en-US" dirty="0" smtClean="0"/>
          </a:p>
          <a:p>
            <a:r>
              <a:rPr lang="en-US" dirty="0" smtClean="0">
                <a:hlinkClick r:id="rId3"/>
              </a:rPr>
              <a:t>http://www.lmcsource.com/pages/power/2nd/power2.html</a:t>
            </a:r>
            <a:endParaRPr lang="en-US" dirty="0"/>
          </a:p>
        </p:txBody>
      </p:sp>
      <p:sp>
        <p:nvSpPr>
          <p:cNvPr id="4" name="Slide Number Placeholder 3"/>
          <p:cNvSpPr>
            <a:spLocks noGrp="1"/>
          </p:cNvSpPr>
          <p:nvPr>
            <p:ph type="sldNum" sz="quarter" idx="10"/>
          </p:nvPr>
        </p:nvSpPr>
        <p:spPr/>
        <p:txBody>
          <a:bodyPr/>
          <a:lstStyle/>
          <a:p>
            <a:fld id="{4AE6F1A1-30B1-4BCB-B9D1-72D0509186A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Lance found that, in Pennsylvania, the difference</a:t>
            </a:r>
            <a:r>
              <a:rPr lang="en-US" baseline="0" dirty="0" smtClean="0"/>
              <a:t> in scores between the highest and lowest scoring schools depending greatly on the budget that was made available to them. As you can see, students in schools with higher budgets scored higher, as a direct result from the various modes of support that they were afforded. Students are able to achieve greater results when they have the resources and support from the library media center.</a:t>
            </a:r>
            <a:endParaRPr lang="en-US" dirty="0" smtClean="0"/>
          </a:p>
          <a:p>
            <a:endParaRPr lang="en-US" dirty="0" smtClean="0"/>
          </a:p>
          <a:p>
            <a:endParaRPr lang="en-US" dirty="0" smtClean="0"/>
          </a:p>
          <a:p>
            <a:r>
              <a:rPr lang="en-US" dirty="0" smtClean="0">
                <a:hlinkClick r:id="rId3"/>
              </a:rPr>
              <a:t>http://www.lmcsource.com/pages/power/2nd/power2.html</a:t>
            </a:r>
            <a:endParaRPr lang="en-US" dirty="0"/>
          </a:p>
        </p:txBody>
      </p:sp>
      <p:sp>
        <p:nvSpPr>
          <p:cNvPr id="4" name="Slide Number Placeholder 3"/>
          <p:cNvSpPr>
            <a:spLocks noGrp="1"/>
          </p:cNvSpPr>
          <p:nvPr>
            <p:ph type="sldNum" sz="quarter" idx="10"/>
          </p:nvPr>
        </p:nvSpPr>
        <p:spPr/>
        <p:txBody>
          <a:bodyPr/>
          <a:lstStyle/>
          <a:p>
            <a:fld id="{4AE6F1A1-30B1-4BCB-B9D1-72D0509186A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According to lmcsource.com, Dr.</a:t>
            </a:r>
            <a:r>
              <a:rPr lang="en-US" baseline="0" dirty="0" smtClean="0"/>
              <a:t> Lance’s studies provide detailed information on expenditures per student and how the amount relates to student achievement. In this chart, you can see that when library media centers are able to spend more money to support their students, then the students respond by demonstrating their learning capabilities. Money allocated to the library media center allows students to access library resources 24/7 through online databases and periodicals. Libraries are able to purchase the most current print resources and materials that students can rely on for research needs or personal interest needs. Clearly, when a school library budget is higher, students see the greatest gains.</a:t>
            </a:r>
            <a:endParaRPr lang="en-US" dirty="0" smtClean="0"/>
          </a:p>
          <a:p>
            <a:endParaRPr lang="en-US" dirty="0" smtClean="0"/>
          </a:p>
          <a:p>
            <a:endParaRPr lang="en-US" dirty="0" smtClean="0"/>
          </a:p>
          <a:p>
            <a:r>
              <a:rPr lang="en-US" dirty="0" smtClean="0">
                <a:hlinkClick r:id="rId3"/>
              </a:rPr>
              <a:t>http://www.lmcsource.com/pages/power/2nd/power2.html</a:t>
            </a:r>
            <a:endParaRPr lang="en-US" dirty="0" smtClean="0"/>
          </a:p>
          <a:p>
            <a:endParaRPr lang="en-US" dirty="0"/>
          </a:p>
        </p:txBody>
      </p:sp>
      <p:sp>
        <p:nvSpPr>
          <p:cNvPr id="4" name="Slide Number Placeholder 3"/>
          <p:cNvSpPr>
            <a:spLocks noGrp="1"/>
          </p:cNvSpPr>
          <p:nvPr>
            <p:ph type="sldNum" sz="quarter" idx="10"/>
          </p:nvPr>
        </p:nvSpPr>
        <p:spPr/>
        <p:txBody>
          <a:bodyPr/>
          <a:lstStyle/>
          <a:p>
            <a:fld id="{4AE6F1A1-30B1-4BCB-B9D1-72D0509186A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American Library Association provides valuable facts illustrating the importance of funds for library media centers.  Money  is well spent when it is allocated to providing all of the resources that students, teachers, parents, and the community need. Students are able to reach their maximum potential when their school library has all of the components for success.</a:t>
            </a:r>
            <a:endParaRPr lang="en-US" dirty="0" smtClean="0">
              <a:hlinkClick r:id="rId3"/>
            </a:endParaRPr>
          </a:p>
          <a:p>
            <a:endParaRPr lang="en-US" dirty="0" smtClean="0">
              <a:hlinkClick r:id="rId3"/>
            </a:endParaRPr>
          </a:p>
          <a:p>
            <a:r>
              <a:rPr lang="en-US" dirty="0" smtClean="0">
                <a:hlinkClick r:id="rId3"/>
              </a:rPr>
              <a:t>http</a:t>
            </a:r>
            <a:r>
              <a:rPr lang="en-US" dirty="0" smtClean="0">
                <a:hlinkClick r:id="rId3"/>
              </a:rPr>
              <a:t>://</a:t>
            </a:r>
            <a:r>
              <a:rPr lang="en-US" dirty="0" smtClean="0">
                <a:hlinkClick r:id="rId3"/>
              </a:rPr>
              <a:t>www.ala.org/ala/mgrps/divs/aasl/aaslissues/toolkits/schoollibrarymedia.cfm</a:t>
            </a:r>
            <a:r>
              <a:rPr lang="en-US" dirty="0" smtClean="0"/>
              <a:t>T</a:t>
            </a:r>
            <a:endParaRPr lang="en-US" dirty="0"/>
          </a:p>
        </p:txBody>
      </p:sp>
      <p:sp>
        <p:nvSpPr>
          <p:cNvPr id="4" name="Slide Number Placeholder 3"/>
          <p:cNvSpPr>
            <a:spLocks noGrp="1"/>
          </p:cNvSpPr>
          <p:nvPr>
            <p:ph type="sldNum" sz="quarter" idx="10"/>
          </p:nvPr>
        </p:nvSpPr>
        <p:spPr/>
        <p:txBody>
          <a:bodyPr/>
          <a:lstStyle/>
          <a:p>
            <a:fld id="{4AE6F1A1-30B1-4BCB-B9D1-72D0509186A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conclusion, research indicates</a:t>
            </a:r>
            <a:r>
              <a:rPr lang="en-US" baseline="0" dirty="0" smtClean="0"/>
              <a:t> the necessity of a strong library media program for optimal student achievement. When a school library has a qualified, full-time media specialist, effective support staff, money for a wide variety of materials and technology, then academic achievement soars. Thank you so much for your time and consideration.</a:t>
            </a:r>
            <a:endParaRPr lang="en-US" dirty="0" smtClean="0">
              <a:hlinkClick r:id="rId3"/>
            </a:endParaRPr>
          </a:p>
          <a:p>
            <a:endParaRPr lang="en-US" dirty="0" smtClean="0">
              <a:hlinkClick r:id="rId3"/>
            </a:endParaRPr>
          </a:p>
          <a:p>
            <a:r>
              <a:rPr lang="en-US" dirty="0" smtClean="0">
                <a:hlinkClick r:id="rId3"/>
              </a:rPr>
              <a:t>http://www.lmcsource.com/pages/power/2nd/power2.html</a:t>
            </a:r>
            <a:endParaRPr lang="en-US" dirty="0"/>
          </a:p>
        </p:txBody>
      </p:sp>
      <p:sp>
        <p:nvSpPr>
          <p:cNvPr id="4" name="Slide Number Placeholder 3"/>
          <p:cNvSpPr>
            <a:spLocks noGrp="1"/>
          </p:cNvSpPr>
          <p:nvPr>
            <p:ph type="sldNum" sz="quarter" idx="10"/>
          </p:nvPr>
        </p:nvSpPr>
        <p:spPr/>
        <p:txBody>
          <a:bodyPr/>
          <a:lstStyle/>
          <a:p>
            <a:fld id="{4AE6F1A1-30B1-4BCB-B9D1-72D0509186AB}"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E6F1A1-30B1-4BCB-B9D1-72D0509186AB}"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0D9C370-08C4-469B-A434-6097E08002A6}" type="datetimeFigureOut">
              <a:rPr lang="en-US" smtClean="0"/>
              <a:pPr/>
              <a:t>3/11/2010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A0B7E19B-BE7E-4F0D-8FA8-713AD4DB27DF}"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D9C370-08C4-469B-A434-6097E08002A6}" type="datetimeFigureOut">
              <a:rPr lang="en-US" smtClean="0"/>
              <a:pPr/>
              <a:t>3/11/2010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7E19B-BE7E-4F0D-8FA8-713AD4DB27DF}"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D9C370-08C4-469B-A434-6097E08002A6}" type="datetimeFigureOut">
              <a:rPr lang="en-US" smtClean="0"/>
              <a:pPr/>
              <a:t>3/11/2010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7E19B-BE7E-4F0D-8FA8-713AD4DB27DF}"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73163" y="1981200"/>
            <a:ext cx="7772400" cy="4114800"/>
          </a:xfrm>
        </p:spPr>
        <p:txBody>
          <a:bodyPr/>
          <a:lstStyle/>
          <a:p>
            <a:endParaRPr lang="en-US"/>
          </a:p>
        </p:txBody>
      </p:sp>
      <p:sp>
        <p:nvSpPr>
          <p:cNvPr id="4" name="Date Placeholder 3"/>
          <p:cNvSpPr>
            <a:spLocks noGrp="1"/>
          </p:cNvSpPr>
          <p:nvPr>
            <p:ph type="dt" sz="half" idx="10"/>
          </p:nvPr>
        </p:nvSpPr>
        <p:spPr>
          <a:xfrm>
            <a:off x="1173163" y="6265863"/>
            <a:ext cx="1905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5814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7010400" y="6248400"/>
            <a:ext cx="1905000" cy="457200"/>
          </a:xfrm>
        </p:spPr>
        <p:txBody>
          <a:bodyPr/>
          <a:lstStyle>
            <a:lvl1pPr>
              <a:defRPr/>
            </a:lvl1pPr>
          </a:lstStyle>
          <a:p>
            <a:fld id="{2660F3ED-0F13-4D4E-8527-2D05C16DB44F}" type="slidenum">
              <a:rPr lang="en-US" altLang="en-US"/>
              <a:pPr/>
              <a:t>‹#›</a:t>
            </a:fld>
            <a:endParaRPr lang="en-US" alt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0D9C370-08C4-469B-A434-6097E08002A6}" type="datetimeFigureOut">
              <a:rPr lang="en-US" smtClean="0"/>
              <a:pPr/>
              <a:t>3/11/2010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7E19B-BE7E-4F0D-8FA8-713AD4DB27DF}"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E0D9C370-08C4-469B-A434-6097E08002A6}" type="datetimeFigureOut">
              <a:rPr lang="en-US" smtClean="0"/>
              <a:pPr/>
              <a:t>3/11/2010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A0B7E19B-BE7E-4F0D-8FA8-713AD4DB27DF}"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0D9C370-08C4-469B-A434-6097E08002A6}" type="datetimeFigureOut">
              <a:rPr lang="en-US" smtClean="0"/>
              <a:pPr/>
              <a:t>3/11/2010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7E19B-BE7E-4F0D-8FA8-713AD4DB27DF}"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0D9C370-08C4-469B-A434-6097E08002A6}" type="datetimeFigureOut">
              <a:rPr lang="en-US" smtClean="0"/>
              <a:pPr/>
              <a:t>3/11/2010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7E19B-BE7E-4F0D-8FA8-713AD4DB27DF}"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D9C370-08C4-469B-A434-6097E08002A6}" type="datetimeFigureOut">
              <a:rPr lang="en-US" smtClean="0"/>
              <a:pPr/>
              <a:t>3/11/2010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B7E19B-BE7E-4F0D-8FA8-713AD4DB27DF}"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D9C370-08C4-469B-A434-6097E08002A6}" type="datetimeFigureOut">
              <a:rPr lang="en-US" smtClean="0"/>
              <a:pPr/>
              <a:t>3/11/2010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B7E19B-BE7E-4F0D-8FA8-713AD4DB27DF}"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D9C370-08C4-469B-A434-6097E08002A6}" type="datetimeFigureOut">
              <a:rPr lang="en-US" smtClean="0"/>
              <a:pPr/>
              <a:t>3/11/2010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7E19B-BE7E-4F0D-8FA8-713AD4DB27D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D9C370-08C4-469B-A434-6097E08002A6}" type="datetimeFigureOut">
              <a:rPr lang="en-US" smtClean="0"/>
              <a:pPr/>
              <a:t>3/11/2010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7E19B-BE7E-4F0D-8FA8-713AD4DB27D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0D9C370-08C4-469B-A434-6097E08002A6}" type="datetimeFigureOut">
              <a:rPr lang="en-US" smtClean="0"/>
              <a:pPr/>
              <a:t>3/11/2010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0B7E19B-BE7E-4F0D-8FA8-713AD4DB27DF}"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fade thruBlk="1"/>
  </p:transition>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mj-lt"/>
              </a:rPr>
              <a:t>The Impact of </a:t>
            </a:r>
            <a:r>
              <a:rPr lang="en-US" dirty="0" smtClean="0">
                <a:latin typeface="+mj-lt"/>
              </a:rPr>
              <a:t>School </a:t>
            </a:r>
            <a:r>
              <a:rPr lang="en-US" dirty="0" smtClean="0">
                <a:latin typeface="+mj-lt"/>
              </a:rPr>
              <a:t>Library Media </a:t>
            </a:r>
            <a:r>
              <a:rPr lang="en-US" dirty="0" smtClean="0">
                <a:latin typeface="+mj-lt"/>
              </a:rPr>
              <a:t>Programs on Student Achievement</a:t>
            </a:r>
            <a:endParaRPr lang="en-US" dirty="0">
              <a:latin typeface="+mj-lt"/>
            </a:endParaRPr>
          </a:p>
        </p:txBody>
      </p:sp>
      <p:sp>
        <p:nvSpPr>
          <p:cNvPr id="3" name="Subtitle 2"/>
          <p:cNvSpPr>
            <a:spLocks noGrp="1"/>
          </p:cNvSpPr>
          <p:nvPr>
            <p:ph type="subTitle" idx="1"/>
          </p:nvPr>
        </p:nvSpPr>
        <p:spPr/>
        <p:txBody>
          <a:bodyPr>
            <a:normAutofit fontScale="70000" lnSpcReduction="20000"/>
          </a:bodyPr>
          <a:lstStyle/>
          <a:p>
            <a:r>
              <a:rPr lang="en-US" dirty="0" smtClean="0">
                <a:latin typeface="+mj-lt"/>
              </a:rPr>
              <a:t>Michelle Wetzel</a:t>
            </a:r>
          </a:p>
          <a:p>
            <a:r>
              <a:rPr lang="en-US" dirty="0" smtClean="0">
                <a:latin typeface="+mj-lt"/>
              </a:rPr>
              <a:t>Chatham Park Elementary School</a:t>
            </a:r>
            <a:endParaRPr lang="en-US" dirty="0">
              <a:latin typeface="+mj-lt"/>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Works Cited</a:t>
            </a:r>
            <a:endParaRPr lang="en-US" dirty="0">
              <a:latin typeface="+mj-lt"/>
            </a:endParaRPr>
          </a:p>
        </p:txBody>
      </p:sp>
      <p:sp>
        <p:nvSpPr>
          <p:cNvPr id="3" name="Content Placeholder 2"/>
          <p:cNvSpPr>
            <a:spLocks noGrp="1"/>
          </p:cNvSpPr>
          <p:nvPr>
            <p:ph sz="quarter" idx="1"/>
          </p:nvPr>
        </p:nvSpPr>
        <p:spPr/>
        <p:txBody>
          <a:bodyPr>
            <a:normAutofit fontScale="92500" lnSpcReduction="10000"/>
          </a:bodyPr>
          <a:lstStyle/>
          <a:p>
            <a:r>
              <a:rPr lang="en-US" dirty="0" smtClean="0">
                <a:latin typeface="+mj-lt"/>
              </a:rPr>
              <a:t>American </a:t>
            </a:r>
            <a:r>
              <a:rPr lang="en-US" dirty="0" smtClean="0">
                <a:latin typeface="+mj-lt"/>
              </a:rPr>
              <a:t>Association of School Librarians</a:t>
            </a:r>
            <a:r>
              <a:rPr lang="en-US" i="1" dirty="0" smtClean="0">
                <a:latin typeface="+mj-lt"/>
              </a:rPr>
              <a:t>. AASL Advocacy Toolkit. </a:t>
            </a:r>
            <a:r>
              <a:rPr lang="en-US" dirty="0" smtClean="0">
                <a:latin typeface="+mj-lt"/>
              </a:rPr>
              <a:t>2010. Web. 16 March 2010</a:t>
            </a:r>
            <a:r>
              <a:rPr lang="en-US" i="1" dirty="0" smtClean="0">
                <a:latin typeface="+mj-lt"/>
              </a:rPr>
              <a:t>. </a:t>
            </a:r>
            <a:endParaRPr lang="en-US" dirty="0" smtClean="0">
              <a:latin typeface="+mj-lt"/>
            </a:endParaRPr>
          </a:p>
          <a:p>
            <a:r>
              <a:rPr lang="en-US" dirty="0" smtClean="0">
                <a:latin typeface="+mj-lt"/>
              </a:rPr>
              <a:t>Lance</a:t>
            </a:r>
            <a:r>
              <a:rPr lang="en-US" dirty="0" smtClean="0">
                <a:latin typeface="+mj-lt"/>
              </a:rPr>
              <a:t>, Keith Curry. “How School Librarians Leave No Child Behind: The Impact of </a:t>
            </a:r>
            <a:r>
              <a:rPr lang="en-US" dirty="0" smtClean="0">
                <a:latin typeface="+mj-lt"/>
              </a:rPr>
              <a:t>School </a:t>
            </a:r>
            <a:r>
              <a:rPr lang="en-US" dirty="0" smtClean="0">
                <a:latin typeface="+mj-lt"/>
              </a:rPr>
              <a:t>Library Media Programs on the Academic Achievement of U.S. Public </a:t>
            </a:r>
            <a:r>
              <a:rPr lang="en-US" dirty="0" smtClean="0">
                <a:latin typeface="+mj-lt"/>
              </a:rPr>
              <a:t>School </a:t>
            </a:r>
            <a:r>
              <a:rPr lang="en-US" dirty="0" smtClean="0">
                <a:latin typeface="+mj-lt"/>
              </a:rPr>
              <a:t>Students.”  </a:t>
            </a:r>
            <a:r>
              <a:rPr lang="en-US" u="sng" dirty="0" smtClean="0">
                <a:latin typeface="+mj-lt"/>
              </a:rPr>
              <a:t>School Libraries in Canada</a:t>
            </a:r>
            <a:r>
              <a:rPr lang="en-US" dirty="0" smtClean="0">
                <a:latin typeface="+mj-lt"/>
              </a:rPr>
              <a:t> 22.2 (2002):3-6. EBSCO. </a:t>
            </a:r>
            <a:r>
              <a:rPr lang="en-US" dirty="0" smtClean="0">
                <a:latin typeface="+mj-lt"/>
              </a:rPr>
              <a:t>Mansfield </a:t>
            </a:r>
            <a:r>
              <a:rPr lang="en-US" dirty="0" smtClean="0">
                <a:latin typeface="+mj-lt"/>
              </a:rPr>
              <a:t>University, North Hall Library. </a:t>
            </a:r>
            <a:r>
              <a:rPr lang="en-US" dirty="0" smtClean="0">
                <a:latin typeface="+mj-lt"/>
              </a:rPr>
              <a:t>Web. 12 March 2010. </a:t>
            </a:r>
            <a:endParaRPr lang="en-US" u="sng" dirty="0" smtClean="0">
              <a:latin typeface="+mj-lt"/>
            </a:endParaRPr>
          </a:p>
          <a:p>
            <a:r>
              <a:rPr lang="en-US" dirty="0" err="1" smtClean="0">
                <a:latin typeface="+mj-lt"/>
              </a:rPr>
              <a:t>Loertscher</a:t>
            </a:r>
            <a:r>
              <a:rPr lang="en-US" dirty="0" smtClean="0">
                <a:latin typeface="+mj-lt"/>
              </a:rPr>
              <a:t>, David. "LMC Source." Hi Willow Research and Publishing, </a:t>
            </a:r>
            <a:r>
              <a:rPr lang="en-US" dirty="0" err="1" smtClean="0">
                <a:latin typeface="+mj-lt"/>
              </a:rPr>
              <a:t>n.d</a:t>
            </a:r>
            <a:r>
              <a:rPr lang="en-US" dirty="0" smtClean="0">
                <a:latin typeface="+mj-lt"/>
              </a:rPr>
              <a:t>. </a:t>
            </a:r>
            <a:r>
              <a:rPr lang="en-US" dirty="0" smtClean="0">
                <a:latin typeface="+mj-lt"/>
              </a:rPr>
              <a:t>Web. 17 Mar 2010</a:t>
            </a:r>
            <a:r>
              <a:rPr lang="en-US" dirty="0" smtClean="0">
                <a:latin typeface="+mj-lt"/>
              </a:rPr>
              <a:t>.</a:t>
            </a:r>
          </a:p>
          <a:p>
            <a:r>
              <a:rPr lang="en-US" i="1" dirty="0" smtClean="0">
                <a:latin typeface="+mj-lt"/>
              </a:rPr>
              <a:t>School </a:t>
            </a:r>
            <a:r>
              <a:rPr lang="en-US" i="1" dirty="0" smtClean="0">
                <a:latin typeface="+mj-lt"/>
              </a:rPr>
              <a:t>Libraries Work</a:t>
            </a:r>
            <a:r>
              <a:rPr lang="en-US" dirty="0" smtClean="0">
                <a:latin typeface="+mj-lt"/>
              </a:rPr>
              <a:t>!  Scholastic.  </a:t>
            </a:r>
            <a:r>
              <a:rPr lang="en-US" dirty="0" smtClean="0">
                <a:latin typeface="+mj-lt"/>
              </a:rPr>
              <a:t>2006. Web.12 March 2010.</a:t>
            </a:r>
          </a:p>
          <a:p>
            <a:endParaRPr lang="en-US" dirty="0" smtClean="0">
              <a:latin typeface="+mj-lt"/>
            </a:endParaRPr>
          </a:p>
          <a:p>
            <a:endParaRPr lang="en-US" dirty="0">
              <a:latin typeface="+mj-lt"/>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We Are All Partners </a:t>
            </a:r>
            <a:r>
              <a:rPr lang="en-US" dirty="0" smtClean="0">
                <a:latin typeface="+mj-lt"/>
              </a:rPr>
              <a:t>In Learning</a:t>
            </a:r>
            <a:endParaRPr lang="en-US" dirty="0">
              <a:latin typeface="+mj-lt"/>
            </a:endParaRPr>
          </a:p>
        </p:txBody>
      </p:sp>
      <p:sp>
        <p:nvSpPr>
          <p:cNvPr id="3" name="Content Placeholder 2"/>
          <p:cNvSpPr>
            <a:spLocks noGrp="1"/>
          </p:cNvSpPr>
          <p:nvPr>
            <p:ph sz="quarter" idx="1"/>
          </p:nvPr>
        </p:nvSpPr>
        <p:spPr/>
        <p:txBody>
          <a:bodyPr>
            <a:normAutofit fontScale="92500"/>
          </a:bodyPr>
          <a:lstStyle/>
          <a:p>
            <a:pPr>
              <a:buNone/>
            </a:pPr>
            <a:r>
              <a:rPr lang="en-US" dirty="0" smtClean="0">
                <a:latin typeface="+mj-lt"/>
              </a:rPr>
              <a:t>The Library Media Center (LMC) is a place where:</a:t>
            </a:r>
          </a:p>
          <a:p>
            <a:r>
              <a:rPr lang="en-US" dirty="0" smtClean="0">
                <a:latin typeface="+mj-lt"/>
              </a:rPr>
              <a:t>I</a:t>
            </a:r>
            <a:r>
              <a:rPr lang="en-US" dirty="0" smtClean="0">
                <a:latin typeface="+mj-lt"/>
              </a:rPr>
              <a:t>nformation </a:t>
            </a:r>
            <a:r>
              <a:rPr lang="en-US" dirty="0">
                <a:latin typeface="+mj-lt"/>
              </a:rPr>
              <a:t>is available in a wide variety of </a:t>
            </a:r>
            <a:r>
              <a:rPr lang="en-US" dirty="0" smtClean="0">
                <a:latin typeface="+mj-lt"/>
              </a:rPr>
              <a:t>formats,</a:t>
            </a:r>
            <a:r>
              <a:rPr lang="en-US" dirty="0" smtClean="0">
                <a:latin typeface="+mj-lt"/>
              </a:rPr>
              <a:t> including books, databases, multimedia resources, and quality internet sites</a:t>
            </a:r>
            <a:r>
              <a:rPr lang="en-US" dirty="0" smtClean="0">
                <a:latin typeface="+mj-lt"/>
              </a:rPr>
              <a:t>.</a:t>
            </a:r>
          </a:p>
          <a:p>
            <a:r>
              <a:rPr lang="en-US" dirty="0" smtClean="0">
                <a:latin typeface="+mj-lt"/>
              </a:rPr>
              <a:t>Resources are available 24 hours a day, 7 days a week</a:t>
            </a:r>
            <a:r>
              <a:rPr lang="en-US" dirty="0" smtClean="0">
                <a:latin typeface="+mj-lt"/>
              </a:rPr>
              <a:t>.</a:t>
            </a:r>
            <a:endParaRPr lang="en-US" dirty="0" smtClean="0">
              <a:latin typeface="+mj-lt"/>
            </a:endParaRPr>
          </a:p>
          <a:p>
            <a:r>
              <a:rPr lang="en-US" dirty="0" smtClean="0">
                <a:latin typeface="+mj-lt"/>
              </a:rPr>
              <a:t>M</a:t>
            </a:r>
            <a:r>
              <a:rPr lang="en-US" dirty="0" smtClean="0">
                <a:latin typeface="+mj-lt"/>
              </a:rPr>
              <a:t>aterials </a:t>
            </a:r>
            <a:r>
              <a:rPr lang="en-US" dirty="0">
                <a:latin typeface="+mj-lt"/>
              </a:rPr>
              <a:t>and activities are coordinated with classroom </a:t>
            </a:r>
            <a:r>
              <a:rPr lang="en-US" dirty="0" smtClean="0">
                <a:latin typeface="+mj-lt"/>
              </a:rPr>
              <a:t>assignments and school curriculum.</a:t>
            </a:r>
          </a:p>
          <a:p>
            <a:r>
              <a:rPr lang="en-US" dirty="0" smtClean="0">
                <a:latin typeface="+mj-lt"/>
              </a:rPr>
              <a:t>S</a:t>
            </a:r>
            <a:r>
              <a:rPr lang="en-US" dirty="0" smtClean="0">
                <a:latin typeface="+mj-lt"/>
              </a:rPr>
              <a:t>tudents </a:t>
            </a:r>
            <a:r>
              <a:rPr lang="en-US" dirty="0">
                <a:latin typeface="+mj-lt"/>
              </a:rPr>
              <a:t>learn information skills that will prepare them to live and work in the 21st century</a:t>
            </a:r>
            <a:r>
              <a:rPr lang="en-US" dirty="0" smtClean="0">
                <a:latin typeface="+mj-lt"/>
              </a:rPr>
              <a:t>. </a:t>
            </a:r>
            <a:r>
              <a:rPr lang="en-US" dirty="0" smtClean="0">
                <a:latin typeface="+mj-lt"/>
              </a:rPr>
              <a:t>Educating children for their future is a </a:t>
            </a:r>
            <a:r>
              <a:rPr lang="en-US" dirty="0" smtClean="0">
                <a:latin typeface="+mj-lt"/>
              </a:rPr>
              <a:t>priority.</a:t>
            </a:r>
            <a:endParaRPr lang="en-US" dirty="0">
              <a:latin typeface="+mj-lt"/>
            </a:endParaRPr>
          </a:p>
          <a:p>
            <a:pPr algn="r"/>
            <a:r>
              <a:rPr lang="en-US" dirty="0" smtClean="0">
                <a:latin typeface="+mj-lt"/>
              </a:rPr>
              <a:t>(American Library Association)</a:t>
            </a:r>
            <a:endParaRPr lang="en-US" dirty="0">
              <a:latin typeface="+mj-lt"/>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j-lt"/>
              </a:rPr>
              <a:t> LMC Impact on Student Achievement</a:t>
            </a:r>
            <a:endParaRPr lang="en-US" dirty="0">
              <a:latin typeface="+mj-lt"/>
            </a:endParaRPr>
          </a:p>
        </p:txBody>
      </p:sp>
      <p:sp>
        <p:nvSpPr>
          <p:cNvPr id="3" name="Content Placeholder 2"/>
          <p:cNvSpPr>
            <a:spLocks noGrp="1"/>
          </p:cNvSpPr>
          <p:nvPr>
            <p:ph sz="quarter" idx="1"/>
          </p:nvPr>
        </p:nvSpPr>
        <p:spPr/>
        <p:txBody>
          <a:bodyPr>
            <a:normAutofit fontScale="47500" lnSpcReduction="20000"/>
          </a:bodyPr>
          <a:lstStyle/>
          <a:p>
            <a:pPr>
              <a:buNone/>
            </a:pPr>
            <a:r>
              <a:rPr lang="en-US" sz="4400" dirty="0">
                <a:latin typeface="+mj-lt"/>
              </a:rPr>
              <a:t>Research has shown a direct correlation between high quality school </a:t>
            </a:r>
            <a:r>
              <a:rPr lang="en-US" sz="4400" dirty="0" smtClean="0">
                <a:latin typeface="+mj-lt"/>
              </a:rPr>
              <a:t>library media </a:t>
            </a:r>
            <a:r>
              <a:rPr lang="en-US" sz="4400" dirty="0">
                <a:latin typeface="+mj-lt"/>
              </a:rPr>
              <a:t>programs and student achievement</a:t>
            </a:r>
            <a:r>
              <a:rPr lang="en-US" sz="4400" dirty="0" smtClean="0">
                <a:latin typeface="+mj-lt"/>
              </a:rPr>
              <a:t>.</a:t>
            </a:r>
            <a:endParaRPr lang="en-US" sz="4400" dirty="0">
              <a:latin typeface="+mj-lt"/>
            </a:endParaRPr>
          </a:p>
          <a:p>
            <a:r>
              <a:rPr lang="en-US" sz="4400" dirty="0">
                <a:latin typeface="+mj-lt"/>
              </a:rPr>
              <a:t>Spending for school library media programs is the single most important variable related to better student achievement</a:t>
            </a:r>
            <a:r>
              <a:rPr lang="en-US" sz="4400" dirty="0" smtClean="0">
                <a:latin typeface="+mj-lt"/>
              </a:rPr>
              <a:t>.</a:t>
            </a:r>
            <a:endParaRPr lang="en-US" sz="4400" dirty="0">
              <a:latin typeface="+mj-lt"/>
            </a:endParaRPr>
          </a:p>
          <a:p>
            <a:r>
              <a:rPr lang="en-US" sz="4400" dirty="0">
                <a:latin typeface="+mj-lt"/>
              </a:rPr>
              <a:t>Students in schools with </a:t>
            </a:r>
            <a:r>
              <a:rPr lang="en-US" sz="4400" dirty="0" smtClean="0">
                <a:latin typeface="+mj-lt"/>
              </a:rPr>
              <a:t>well-equipped </a:t>
            </a:r>
            <a:r>
              <a:rPr lang="en-US" sz="4400" dirty="0">
                <a:latin typeface="+mj-lt"/>
              </a:rPr>
              <a:t>library media centers staffed by professional library media specialists perform better on assessments of reading comprehension and basic research skills</a:t>
            </a:r>
            <a:r>
              <a:rPr lang="en-US" sz="4400" dirty="0" smtClean="0">
                <a:latin typeface="+mj-lt"/>
              </a:rPr>
              <a:t>.</a:t>
            </a:r>
            <a:endParaRPr lang="en-US" sz="4400" dirty="0">
              <a:latin typeface="+mj-lt"/>
            </a:endParaRPr>
          </a:p>
          <a:p>
            <a:r>
              <a:rPr lang="en-US" sz="4400" dirty="0">
                <a:latin typeface="+mj-lt"/>
              </a:rPr>
              <a:t>In studies in 14 </a:t>
            </a:r>
            <a:r>
              <a:rPr lang="en-US" sz="4400" dirty="0" smtClean="0">
                <a:latin typeface="+mj-lt"/>
              </a:rPr>
              <a:t>states,</a:t>
            </a:r>
            <a:r>
              <a:rPr lang="en-US" sz="4400" dirty="0" smtClean="0">
                <a:latin typeface="+mj-lt"/>
              </a:rPr>
              <a:t> academic achievement tends to be higher</a:t>
            </a:r>
            <a:r>
              <a:rPr lang="en-US" sz="4400" dirty="0" smtClean="0">
                <a:latin typeface="+mj-lt"/>
              </a:rPr>
              <a:t> </a:t>
            </a:r>
            <a:r>
              <a:rPr lang="en-US" sz="4400" dirty="0">
                <a:latin typeface="+mj-lt"/>
              </a:rPr>
              <a:t>where library media programs are better staffed, better stocked and better </a:t>
            </a:r>
            <a:r>
              <a:rPr lang="en-US" sz="4400" dirty="0" smtClean="0">
                <a:latin typeface="+mj-lt"/>
              </a:rPr>
              <a:t>funded.</a:t>
            </a:r>
            <a:endParaRPr lang="en-US" sz="4400" dirty="0">
              <a:latin typeface="+mj-lt"/>
            </a:endParaRPr>
          </a:p>
          <a:p>
            <a:r>
              <a:rPr lang="en-US" sz="4400" dirty="0">
                <a:latin typeface="+mj-lt"/>
              </a:rPr>
              <a:t>Research by Keith Curry Lance shows a direct link between higher reading scores and collaboration between school library media specialists and teachers. </a:t>
            </a:r>
            <a:endParaRPr lang="en-US" dirty="0" smtClean="0">
              <a:latin typeface="+mj-lt"/>
            </a:endParaRPr>
          </a:p>
          <a:p>
            <a:pPr>
              <a:buNone/>
            </a:pPr>
            <a:endParaRPr lang="en-US" dirty="0" smtClean="0">
              <a:latin typeface="+mj-lt"/>
            </a:endParaRPr>
          </a:p>
          <a:p>
            <a:pPr algn="r">
              <a:buNone/>
            </a:pPr>
            <a:r>
              <a:rPr lang="en-US" dirty="0" smtClean="0">
                <a:latin typeface="+mj-lt"/>
              </a:rPr>
              <a:t>(American Library Association)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Budget Investment for Five States</a:t>
            </a:r>
            <a:endParaRPr lang="en-US" dirty="0">
              <a:latin typeface="+mj-lt"/>
            </a:endParaRPr>
          </a:p>
        </p:txBody>
      </p:sp>
      <p:sp>
        <p:nvSpPr>
          <p:cNvPr id="3" name="Content Placeholder 2"/>
          <p:cNvSpPr>
            <a:spLocks noGrp="1"/>
          </p:cNvSpPr>
          <p:nvPr>
            <p:ph sz="quarter" idx="1"/>
          </p:nvPr>
        </p:nvSpPr>
        <p:spPr/>
        <p:txBody>
          <a:bodyPr/>
          <a:lstStyle/>
          <a:p>
            <a:r>
              <a:rPr lang="en-US" dirty="0" smtClean="0">
                <a:latin typeface="+mj-lt"/>
              </a:rPr>
              <a:t>Lance’s studies show the importance of funding in relation to student achievement in these five states:</a:t>
            </a:r>
          </a:p>
          <a:p>
            <a:endParaRPr lang="en-US" dirty="0" smtClean="0">
              <a:latin typeface="+mj-lt"/>
            </a:endParaRPr>
          </a:p>
          <a:p>
            <a:pPr lvl="1"/>
            <a:r>
              <a:rPr lang="en-US" sz="3200" dirty="0" smtClean="0">
                <a:latin typeface="+mj-lt"/>
              </a:rPr>
              <a:t>Pennsylvania</a:t>
            </a:r>
          </a:p>
          <a:p>
            <a:pPr lvl="1"/>
            <a:r>
              <a:rPr lang="en-US" sz="3200" dirty="0" smtClean="0">
                <a:latin typeface="+mj-lt"/>
              </a:rPr>
              <a:t>Colorado</a:t>
            </a:r>
          </a:p>
          <a:p>
            <a:pPr lvl="1"/>
            <a:r>
              <a:rPr lang="en-US" sz="3200" dirty="0" smtClean="0">
                <a:latin typeface="+mj-lt"/>
              </a:rPr>
              <a:t>Iowa</a:t>
            </a:r>
          </a:p>
          <a:p>
            <a:pPr lvl="1"/>
            <a:r>
              <a:rPr lang="en-US" sz="3200" dirty="0" smtClean="0">
                <a:latin typeface="+mj-lt"/>
              </a:rPr>
              <a:t>Texas</a:t>
            </a:r>
          </a:p>
          <a:p>
            <a:pPr lvl="1"/>
            <a:r>
              <a:rPr lang="en-US" sz="3200" dirty="0" smtClean="0">
                <a:latin typeface="+mj-lt"/>
              </a:rPr>
              <a:t>New </a:t>
            </a:r>
            <a:r>
              <a:rPr lang="en-US" sz="3200" dirty="0" smtClean="0">
                <a:latin typeface="+mj-lt"/>
              </a:rPr>
              <a:t>M</a:t>
            </a:r>
            <a:r>
              <a:rPr lang="en-US" sz="3200" dirty="0" smtClean="0">
                <a:latin typeface="+mj-lt"/>
              </a:rPr>
              <a:t>exico</a:t>
            </a:r>
            <a:endParaRPr lang="en-US" sz="3200" dirty="0">
              <a:latin typeface="+mj-lt"/>
            </a:endParaRPr>
          </a:p>
        </p:txBody>
      </p:sp>
      <p:pic>
        <p:nvPicPr>
          <p:cNvPr id="1027" name="Picture 3" descr="C:\Users\Michelle\AppData\Local\Microsoft\Windows\Temporary Internet Files\Content.IE5\B7QLPS1R\MPj04422450000[1].jpg"/>
          <p:cNvPicPr>
            <a:picLocks noChangeAspect="1" noChangeArrowheads="1"/>
          </p:cNvPicPr>
          <p:nvPr/>
        </p:nvPicPr>
        <p:blipFill>
          <a:blip r:embed="rId3" cstate="print"/>
          <a:srcRect/>
          <a:stretch>
            <a:fillRect/>
          </a:stretch>
        </p:blipFill>
        <p:spPr bwMode="auto">
          <a:xfrm>
            <a:off x="5486400" y="2514600"/>
            <a:ext cx="2590800" cy="3886200"/>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20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20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j-lt"/>
              </a:rPr>
              <a:t>25 Highest Scoring vs. 25 Lowest Scoring Schools</a:t>
            </a:r>
            <a:endParaRPr lang="en-US" dirty="0">
              <a:latin typeface="+mj-lt"/>
            </a:endParaRPr>
          </a:p>
        </p:txBody>
      </p:sp>
      <p:sp>
        <p:nvSpPr>
          <p:cNvPr id="3" name="Content Placeholder 2"/>
          <p:cNvSpPr>
            <a:spLocks noGrp="1"/>
          </p:cNvSpPr>
          <p:nvPr>
            <p:ph sz="quarter" idx="1"/>
          </p:nvPr>
        </p:nvSpPr>
        <p:spPr/>
        <p:txBody>
          <a:bodyPr/>
          <a:lstStyle/>
          <a:p>
            <a:r>
              <a:rPr lang="en-US" dirty="0" smtClean="0">
                <a:latin typeface="+mj-lt"/>
              </a:rPr>
              <a:t>Pennsylvania budget for LMC materials</a:t>
            </a:r>
          </a:p>
          <a:p>
            <a:pPr lvl="1"/>
            <a:r>
              <a:rPr lang="en-US" dirty="0" smtClean="0">
                <a:latin typeface="+mj-lt"/>
              </a:rPr>
              <a:t>5th grade  $7,240 vs. $4,928    </a:t>
            </a:r>
          </a:p>
          <a:p>
            <a:pPr lvl="2"/>
            <a:r>
              <a:rPr lang="en-US" dirty="0" smtClean="0">
                <a:latin typeface="+mj-lt"/>
              </a:rPr>
              <a:t>47% difference in scores</a:t>
            </a:r>
          </a:p>
          <a:p>
            <a:pPr lvl="1"/>
            <a:r>
              <a:rPr lang="en-US" dirty="0" smtClean="0">
                <a:latin typeface="+mj-lt"/>
              </a:rPr>
              <a:t>8th grade  $14,506 vs. $8,386  </a:t>
            </a:r>
          </a:p>
          <a:p>
            <a:pPr lvl="2"/>
            <a:r>
              <a:rPr lang="en-US" dirty="0" smtClean="0">
                <a:latin typeface="+mj-lt"/>
              </a:rPr>
              <a:t>73% difference in scores</a:t>
            </a:r>
          </a:p>
          <a:p>
            <a:pPr lvl="1"/>
            <a:r>
              <a:rPr lang="en-US" dirty="0" smtClean="0">
                <a:latin typeface="+mj-lt"/>
              </a:rPr>
              <a:t>11th grade $23,730 vs. 14,197  </a:t>
            </a:r>
          </a:p>
          <a:p>
            <a:pPr lvl="2"/>
            <a:r>
              <a:rPr lang="en-US" dirty="0" smtClean="0">
                <a:latin typeface="+mj-lt"/>
              </a:rPr>
              <a:t>67% difference in scores</a:t>
            </a:r>
          </a:p>
          <a:p>
            <a:endParaRPr lang="en-US" dirty="0" smtClean="0">
              <a:latin typeface="+mj-lt"/>
            </a:endParaRPr>
          </a:p>
          <a:p>
            <a:endParaRPr lang="en-US" dirty="0" smtClean="0">
              <a:latin typeface="+mj-lt"/>
            </a:endParaRPr>
          </a:p>
          <a:p>
            <a:endParaRPr lang="en-US" dirty="0" smtClean="0">
              <a:latin typeface="+mj-lt"/>
            </a:endParaRPr>
          </a:p>
          <a:p>
            <a:pPr algn="r"/>
            <a:r>
              <a:rPr lang="en-US" dirty="0" smtClean="0">
                <a:latin typeface="+mj-lt"/>
              </a:rPr>
              <a:t>(LMC Source)</a:t>
            </a:r>
            <a:endParaRPr lang="en-US" dirty="0">
              <a:latin typeface="+mj-lt"/>
            </a:endParaRPr>
          </a:p>
        </p:txBody>
      </p:sp>
      <p:pic>
        <p:nvPicPr>
          <p:cNvPr id="2051" name="Picture 3" descr="C:\Users\Michelle\AppData\Local\Microsoft\Windows\Temporary Internet Files\Content.IE5\B7QLPS1R\MPj04443150000[1].jpg"/>
          <p:cNvPicPr>
            <a:picLocks noChangeAspect="1" noChangeArrowheads="1"/>
          </p:cNvPicPr>
          <p:nvPr/>
        </p:nvPicPr>
        <p:blipFill>
          <a:blip r:embed="rId3" cstate="print"/>
          <a:srcRect/>
          <a:stretch>
            <a:fillRect/>
          </a:stretch>
        </p:blipFill>
        <p:spPr bwMode="auto">
          <a:xfrm>
            <a:off x="1295400" y="4191000"/>
            <a:ext cx="2593848" cy="1719072"/>
          </a:xfrm>
          <a:prstGeom prst="rect">
            <a:avLst/>
          </a:prstGeom>
          <a:noFill/>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0"/>
            <a:ext cx="7772400" cy="1143000"/>
          </a:xfrm>
        </p:spPr>
        <p:txBody>
          <a:bodyPr>
            <a:normAutofit/>
          </a:bodyPr>
          <a:lstStyle/>
          <a:p>
            <a:pPr algn="ctr"/>
            <a:r>
              <a:rPr lang="en-US" sz="2800" dirty="0">
                <a:latin typeface="+mj-lt"/>
              </a:rPr>
              <a:t>LMC Materials Expenditures per Student</a:t>
            </a:r>
            <a:br>
              <a:rPr lang="en-US" sz="2800" dirty="0">
                <a:latin typeface="+mj-lt"/>
              </a:rPr>
            </a:br>
            <a:r>
              <a:rPr lang="en-US" sz="2800" i="1" dirty="0">
                <a:latin typeface="+mj-lt"/>
              </a:rPr>
              <a:t>Selected States &amp; Grade Levels</a:t>
            </a:r>
            <a:endParaRPr lang="en-US" sz="2800" dirty="0">
              <a:latin typeface="+mj-lt"/>
            </a:endParaRPr>
          </a:p>
        </p:txBody>
      </p:sp>
      <p:graphicFrame>
        <p:nvGraphicFramePr>
          <p:cNvPr id="13377" name="Group 65"/>
          <p:cNvGraphicFramePr>
            <a:graphicFrameLocks noGrp="1"/>
          </p:cNvGraphicFramePr>
          <p:nvPr>
            <p:ph type="tbl" idx="1"/>
          </p:nvPr>
        </p:nvGraphicFramePr>
        <p:xfrm>
          <a:off x="685800" y="1371600"/>
          <a:ext cx="7772400" cy="4937760"/>
        </p:xfrm>
        <a:graphic>
          <a:graphicData uri="http://schemas.openxmlformats.org/drawingml/2006/table">
            <a:tbl>
              <a:tblPr/>
              <a:tblGrid>
                <a:gridCol w="1943100"/>
                <a:gridCol w="1943100"/>
                <a:gridCol w="1943100"/>
                <a:gridCol w="1943100"/>
              </a:tblGrid>
              <a:tr h="81026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dirty="0" smtClean="0">
                          <a:ln>
                            <a:noFill/>
                          </a:ln>
                          <a:solidFill>
                            <a:schemeClr val="tx1"/>
                          </a:solidFill>
                          <a:effectLst/>
                          <a:latin typeface="Arial" charset="0"/>
                        </a:rPr>
                        <a:t>State/Level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Highest Scoring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Lowest Scoring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Percent Difference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144">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dirty="0" smtClean="0">
                          <a:ln>
                            <a:noFill/>
                          </a:ln>
                          <a:solidFill>
                            <a:schemeClr val="tx1"/>
                          </a:solidFill>
                          <a:effectLst/>
                          <a:latin typeface="Arial" charset="0"/>
                        </a:rPr>
                        <a:t>CO Elem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$21.60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$14.00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54%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144">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CO Middle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dirty="0" smtClean="0">
                          <a:ln>
                            <a:noFill/>
                          </a:ln>
                          <a:solidFill>
                            <a:schemeClr val="tx1"/>
                          </a:solidFill>
                          <a:effectLst/>
                          <a:latin typeface="Arial" charset="0"/>
                        </a:rPr>
                        <a:t>$22.33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$13.44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144">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TX Elem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$36.02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$16.52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118%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144">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TX Middle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$30.30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$20.60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144">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TX High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$57.47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$23.92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140%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144">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IA Elem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$16.85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$14.67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144">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IA Middle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$25.55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$21.98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144">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IA High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$23.38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$22.20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144">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NM High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smtClean="0">
                          <a:ln>
                            <a:noFill/>
                          </a:ln>
                          <a:solidFill>
                            <a:schemeClr val="tx1"/>
                          </a:solidFill>
                          <a:effectLst/>
                          <a:latin typeface="Arial" charset="0"/>
                        </a:rPr>
                        <a:t>$25.49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dirty="0" smtClean="0">
                          <a:ln>
                            <a:noFill/>
                          </a:ln>
                          <a:solidFill>
                            <a:schemeClr val="tx1"/>
                          </a:solidFill>
                          <a:effectLst/>
                          <a:latin typeface="Arial" charset="0"/>
                        </a:rPr>
                        <a:t>$22.08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r>
                        <a:rPr kumimoji="1" lang="en-US" sz="2400" b="0" i="0" u="none" strike="noStrike" cap="none" normalizeH="0" baseline="0" dirty="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Money Well Spent</a:t>
            </a:r>
            <a:endParaRPr lang="en-US" dirty="0">
              <a:latin typeface="+mj-lt"/>
            </a:endParaRPr>
          </a:p>
        </p:txBody>
      </p:sp>
      <p:sp>
        <p:nvSpPr>
          <p:cNvPr id="3" name="Content Placeholder 2"/>
          <p:cNvSpPr>
            <a:spLocks noGrp="1"/>
          </p:cNvSpPr>
          <p:nvPr>
            <p:ph sz="quarter" idx="1"/>
          </p:nvPr>
        </p:nvSpPr>
        <p:spPr/>
        <p:txBody>
          <a:bodyPr>
            <a:noAutofit/>
          </a:bodyPr>
          <a:lstStyle/>
          <a:p>
            <a:r>
              <a:rPr lang="en-US" sz="2400" dirty="0">
                <a:latin typeface="+mj-lt"/>
              </a:rPr>
              <a:t>The highest achieving students come from schools with good library media centers</a:t>
            </a:r>
            <a:r>
              <a:rPr lang="en-US" sz="2400" dirty="0" smtClean="0">
                <a:latin typeface="+mj-lt"/>
              </a:rPr>
              <a:t>.</a:t>
            </a:r>
            <a:endParaRPr lang="en-US" sz="2400" dirty="0">
              <a:latin typeface="+mj-lt"/>
            </a:endParaRPr>
          </a:p>
          <a:p>
            <a:r>
              <a:rPr lang="en-US" sz="2400" dirty="0">
                <a:latin typeface="+mj-lt"/>
              </a:rPr>
              <a:t>Libraries are at the heart of the learning experience for almost 44 million elementary, middle and high school students in schools with library media centers</a:t>
            </a:r>
            <a:r>
              <a:rPr lang="en-US" sz="2400" dirty="0" smtClean="0">
                <a:latin typeface="+mj-lt"/>
              </a:rPr>
              <a:t>.</a:t>
            </a:r>
            <a:endParaRPr lang="en-US" sz="2400" dirty="0">
              <a:latin typeface="+mj-lt"/>
            </a:endParaRPr>
          </a:p>
          <a:p>
            <a:r>
              <a:rPr lang="en-US" sz="2400" dirty="0">
                <a:latin typeface="+mj-lt"/>
              </a:rPr>
              <a:t>In the United States, sales of video games and other entertainment software ($7.3 billion in </a:t>
            </a:r>
            <a:r>
              <a:rPr lang="en-US" sz="2400" dirty="0" smtClean="0">
                <a:latin typeface="+mj-lt"/>
              </a:rPr>
              <a:t>2004) </a:t>
            </a:r>
            <a:r>
              <a:rPr lang="en-US" sz="2400" dirty="0">
                <a:latin typeface="+mj-lt"/>
              </a:rPr>
              <a:t>total more than nine times the amount spent on books, periodicals, audiovisual, and other materials for school library media centers ($771.2 million in </a:t>
            </a:r>
            <a:r>
              <a:rPr lang="en-US" sz="2400" dirty="0" smtClean="0">
                <a:latin typeface="+mj-lt"/>
              </a:rPr>
              <a:t>2004).</a:t>
            </a:r>
            <a:endParaRPr lang="en-US" sz="2400" dirty="0">
              <a:latin typeface="+mj-lt"/>
            </a:endParaRPr>
          </a:p>
          <a:p>
            <a:pPr algn="r"/>
            <a:r>
              <a:rPr lang="en-US" sz="2400" baseline="30000" dirty="0" smtClean="0">
                <a:latin typeface="+mj-lt"/>
              </a:rPr>
              <a:t>(American Library Association)</a:t>
            </a:r>
            <a:endParaRPr lang="en-US" sz="2400" dirty="0">
              <a:latin typeface="+mj-lt"/>
            </a:endParaRPr>
          </a:p>
          <a:p>
            <a:endParaRPr lang="en-US" sz="2400" dirty="0">
              <a:latin typeface="+mj-l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Money Well Spent Continued</a:t>
            </a:r>
            <a:endParaRPr lang="en-US" dirty="0">
              <a:latin typeface="+mj-lt"/>
            </a:endParaRPr>
          </a:p>
        </p:txBody>
      </p:sp>
      <p:sp>
        <p:nvSpPr>
          <p:cNvPr id="3" name="Content Placeholder 2"/>
          <p:cNvSpPr>
            <a:spLocks noGrp="1"/>
          </p:cNvSpPr>
          <p:nvPr>
            <p:ph sz="quarter" idx="1"/>
          </p:nvPr>
        </p:nvSpPr>
        <p:spPr/>
        <p:txBody>
          <a:bodyPr>
            <a:normAutofit fontScale="85000" lnSpcReduction="10000"/>
          </a:bodyPr>
          <a:lstStyle/>
          <a:p>
            <a:r>
              <a:rPr lang="en-US" sz="2800" dirty="0" smtClean="0">
                <a:latin typeface="+mj-lt"/>
              </a:rPr>
              <a:t>Funding for schools comes primarily from local property taxes, with some funding from state and federal governments. 2002 saw the first direct funding for school library materials in almost thirty years (Improving Literacy Through School Libraries Grants, U.S. Department of Education). On average, schools annually spend about $15.00 per student, less than the cost of one hardcover book, on print </a:t>
            </a:r>
            <a:r>
              <a:rPr lang="en-US" sz="2800" b="1" dirty="0" smtClean="0">
                <a:latin typeface="+mj-lt"/>
              </a:rPr>
              <a:t>and</a:t>
            </a:r>
            <a:r>
              <a:rPr lang="en-US" sz="2800" dirty="0" smtClean="0">
                <a:latin typeface="+mj-lt"/>
              </a:rPr>
              <a:t> non-print library resources</a:t>
            </a:r>
            <a:r>
              <a:rPr lang="en-US" sz="2800" dirty="0" smtClean="0">
                <a:latin typeface="+mj-lt"/>
              </a:rPr>
              <a:t>.</a:t>
            </a:r>
            <a:endParaRPr lang="en-US" sz="2800" dirty="0" smtClean="0">
              <a:latin typeface="+mj-lt"/>
            </a:endParaRPr>
          </a:p>
          <a:p>
            <a:r>
              <a:rPr lang="en-US" sz="2800" dirty="0" smtClean="0">
                <a:latin typeface="+mj-lt"/>
              </a:rPr>
              <a:t>The median per pupil expenditure of local funds by school library media centers for </a:t>
            </a:r>
            <a:r>
              <a:rPr lang="en-US" sz="2800" b="1" dirty="0" smtClean="0">
                <a:latin typeface="+mj-lt"/>
              </a:rPr>
              <a:t>books</a:t>
            </a:r>
            <a:r>
              <a:rPr lang="en-US" sz="2800" dirty="0" smtClean="0">
                <a:latin typeface="+mj-lt"/>
              </a:rPr>
              <a:t> in 2001-2002 was $8.87 for elementary schools, $8.60 for middle schools, and $9.55 for senior high </a:t>
            </a:r>
            <a:r>
              <a:rPr lang="en-US" sz="2800" dirty="0" smtClean="0">
                <a:latin typeface="+mj-lt"/>
              </a:rPr>
              <a:t>schools.</a:t>
            </a:r>
            <a:endParaRPr lang="en-US" sz="2800" baseline="30000" dirty="0" smtClean="0">
              <a:latin typeface="+mj-lt"/>
            </a:endParaRPr>
          </a:p>
          <a:p>
            <a:pPr algn="r"/>
            <a:r>
              <a:rPr lang="en-US" sz="2800" baseline="30000" dirty="0" smtClean="0">
                <a:latin typeface="+mj-lt"/>
              </a:rPr>
              <a:t>(American Library Association)</a:t>
            </a:r>
            <a:endParaRPr lang="en-US" sz="2800" dirty="0" smtClean="0">
              <a:latin typeface="+mj-lt"/>
            </a:endParaRPr>
          </a:p>
          <a:p>
            <a:pPr algn="r"/>
            <a:endParaRPr lang="en-US" sz="2800" baseline="30000" dirty="0" smtClean="0">
              <a:latin typeface="+mj-lt"/>
            </a:endParaRPr>
          </a:p>
          <a:p>
            <a:endParaRPr lang="en-US" dirty="0">
              <a:latin typeface="+mj-lt"/>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Conclusion</a:t>
            </a:r>
            <a:endParaRPr lang="en-US" dirty="0">
              <a:latin typeface="+mj-lt"/>
            </a:endParaRPr>
          </a:p>
        </p:txBody>
      </p:sp>
      <p:sp>
        <p:nvSpPr>
          <p:cNvPr id="3" name="Content Placeholder 2"/>
          <p:cNvSpPr>
            <a:spLocks noGrp="1"/>
          </p:cNvSpPr>
          <p:nvPr>
            <p:ph sz="quarter" idx="1"/>
          </p:nvPr>
        </p:nvSpPr>
        <p:spPr/>
        <p:txBody>
          <a:bodyPr/>
          <a:lstStyle/>
          <a:p>
            <a:r>
              <a:rPr lang="en-US" dirty="0" smtClean="0">
                <a:latin typeface="+mj-lt"/>
              </a:rPr>
              <a:t>Research illustrates that investing in school library media center results in..</a:t>
            </a:r>
          </a:p>
          <a:p>
            <a:pPr lvl="1"/>
            <a:r>
              <a:rPr lang="en-US" sz="2800" dirty="0" smtClean="0">
                <a:latin typeface="+mj-lt"/>
              </a:rPr>
              <a:t>A</a:t>
            </a:r>
            <a:r>
              <a:rPr lang="en-US" sz="2800" dirty="0" smtClean="0">
                <a:latin typeface="+mj-lt"/>
              </a:rPr>
              <a:t> highly qualified, full-time School Library Media Specialist </a:t>
            </a:r>
          </a:p>
          <a:p>
            <a:pPr lvl="1"/>
            <a:r>
              <a:rPr lang="en-US" sz="2800" dirty="0" smtClean="0">
                <a:latin typeface="+mj-lt"/>
              </a:rPr>
              <a:t>E</a:t>
            </a:r>
            <a:r>
              <a:rPr lang="en-US" sz="2800" dirty="0" smtClean="0">
                <a:latin typeface="+mj-lt"/>
              </a:rPr>
              <a:t>ffective support </a:t>
            </a:r>
            <a:r>
              <a:rPr lang="en-US" sz="2800" dirty="0" smtClean="0">
                <a:latin typeface="+mj-lt"/>
              </a:rPr>
              <a:t>s</a:t>
            </a:r>
            <a:r>
              <a:rPr lang="en-US" sz="2800" dirty="0" smtClean="0">
                <a:latin typeface="+mj-lt"/>
              </a:rPr>
              <a:t>taff</a:t>
            </a:r>
          </a:p>
          <a:p>
            <a:pPr lvl="1"/>
            <a:r>
              <a:rPr lang="en-US" sz="2800" dirty="0" smtClean="0">
                <a:latin typeface="+mj-lt"/>
              </a:rPr>
              <a:t>Exemplary materials and resources</a:t>
            </a:r>
          </a:p>
          <a:p>
            <a:pPr lvl="1"/>
            <a:r>
              <a:rPr lang="en-US" sz="2800" dirty="0" smtClean="0">
                <a:latin typeface="+mj-lt"/>
              </a:rPr>
              <a:t>A technology-rich environment</a:t>
            </a:r>
          </a:p>
          <a:p>
            <a:pPr lvl="1"/>
            <a:r>
              <a:rPr lang="en-US" sz="2800" dirty="0" smtClean="0">
                <a:latin typeface="+mj-lt"/>
              </a:rPr>
              <a:t>And most importantly, higher academic achievement from students!</a:t>
            </a:r>
          </a:p>
          <a:p>
            <a:pPr lvl="1"/>
            <a:endParaRPr lang="en-US" dirty="0">
              <a:latin typeface="+mj-l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12789</TotalTime>
  <Words>1494</Words>
  <Application>Microsoft Office PowerPoint</Application>
  <PresentationFormat>On-screen Show (4:3)</PresentationFormat>
  <Paragraphs>134</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Origin</vt:lpstr>
      <vt:lpstr>The Impact of School Library Media Programs on Student Achievement</vt:lpstr>
      <vt:lpstr>We Are All Partners In Learning</vt:lpstr>
      <vt:lpstr> LMC Impact on Student Achievement</vt:lpstr>
      <vt:lpstr>Budget Investment for Five States</vt:lpstr>
      <vt:lpstr>25 Highest Scoring vs. 25 Lowest Scoring Schools</vt:lpstr>
      <vt:lpstr>LMC Materials Expenditures per Student Selected States &amp; Grade Levels</vt:lpstr>
      <vt:lpstr>Money Well Spent</vt:lpstr>
      <vt:lpstr>Money Well Spent Continued</vt:lpstr>
      <vt:lpstr>Conclusion</vt:lpstr>
      <vt:lpstr>Works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 School Library Media Specialist Is A Necessity</dc:title>
  <dc:creator>Michelle</dc:creator>
  <cp:lastModifiedBy>Michelle</cp:lastModifiedBy>
  <cp:revision>129</cp:revision>
  <dcterms:created xsi:type="dcterms:W3CDTF">2010-03-09T14:51:35Z</dcterms:created>
  <dcterms:modified xsi:type="dcterms:W3CDTF">2010-03-18T17:11:17Z</dcterms:modified>
</cp:coreProperties>
</file>